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5" r:id="rId6"/>
    <p:sldId id="276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49" d="100"/>
          <a:sy n="49" d="100"/>
        </p:scale>
        <p:origin x="36" y="8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2-49D2-B67B-98FD9A67A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4-45BB-A99D-F74628DA3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감귤에 대해 </a:t>
            </a:r>
            <a:r>
              <a:rPr lang="en-US" altLang="ko-KR"/>
              <a:t>= </a:t>
            </a:r>
            <a:r>
              <a:rPr lang="ko-KR" altLang="en-US"/>
              <a:t>간단히 설명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제주지역의 과실류 생산량은 우리나라 전체 산출량중에 높은비중을 차지한다</a:t>
            </a:r>
            <a:r>
              <a:rPr lang="en-US" altLang="ko-KR"/>
              <a:t>. </a:t>
            </a:r>
            <a:r>
              <a:rPr lang="ko-KR" altLang="en-US"/>
              <a:t>통계청에서 발표한 </a:t>
            </a:r>
            <a:r>
              <a:rPr lang="en-US" altLang="ko-KR"/>
              <a:t>2018</a:t>
            </a:r>
            <a:r>
              <a:rPr lang="ko-KR" altLang="en-US"/>
              <a:t>년 자료에 따르면 상위 </a:t>
            </a:r>
            <a:r>
              <a:rPr lang="en-US" altLang="ko-KR"/>
              <a:t>10% </a:t>
            </a:r>
            <a:r>
              <a:rPr lang="ko-KR" altLang="en-US"/>
              <a:t>이상의 농가중 제주도역시 </a:t>
            </a:r>
            <a:r>
              <a:rPr lang="en-US" altLang="ko-KR"/>
              <a:t>11.5%</a:t>
            </a:r>
            <a:r>
              <a:rPr lang="ko-KR" altLang="en-US"/>
              <a:t>를 차지하고 있고</a:t>
            </a:r>
            <a:r>
              <a:rPr lang="en-US" altLang="ko-KR"/>
              <a:t>, </a:t>
            </a:r>
            <a:r>
              <a:rPr lang="ko-KR" altLang="en-US"/>
              <a:t>제주도내 과실중 감귤생산량은 전국생산량중의 </a:t>
            </a:r>
            <a:r>
              <a:rPr lang="en-US" altLang="ko-KR"/>
              <a:t>99.8% </a:t>
            </a:r>
            <a:r>
              <a:rPr lang="ko-KR" altLang="en-US"/>
              <a:t>를 차지할만큼 전국 감귤산업에 있어서 아주 중요한 부분을 차지하고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62974E-F6B9-4DF1-A34B-DC6F4077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3556102"/>
            <a:ext cx="2715578" cy="2548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0336" y="379337"/>
            <a:ext cx="371287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버려 지는 상황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폐기수순이 되고있는 상황 입니다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.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146" y="782008"/>
            <a:ext cx="4873608" cy="3527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D752-A205-40C5-8F29-9C3CEA05B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84" y="1302667"/>
            <a:ext cx="4706333" cy="3034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0C6AF-A214-41EA-A357-C02B3A0457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48392" y="3095092"/>
            <a:ext cx="3421185" cy="2946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B2F9F-F454-4629-BAFC-B8983B81B852}"/>
              </a:ext>
            </a:extLst>
          </p:cNvPr>
          <p:cNvSpPr txBox="1"/>
          <p:nvPr/>
        </p:nvSpPr>
        <p:spPr>
          <a:xfrm>
            <a:off x="2756363" y="363740"/>
            <a:ext cx="33073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그런데 삶의 일부분인 </a:t>
            </a:r>
            <a:r>
              <a:rPr kumimoji="1" lang="ko-KR" altLang="en-US" sz="2000" dirty="0">
                <a:solidFill>
                  <a:srgbClr val="FFFF00"/>
                </a:solidFill>
                <a:latin typeface="Nanum Gothic"/>
                <a:ea typeface="Nanum Gothic"/>
                <a:cs typeface="Nanum Gothic"/>
              </a:rPr>
              <a:t>귤</a:t>
            </a: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들이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여러 요인으로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3488210" y="654886"/>
            <a:ext cx="54553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그러면 생산량이 증가해서 귤들이 버려지는 것인가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012A6-FD2D-4255-943C-818D8372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372"/>
            <a:ext cx="5521815" cy="50592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F3A239B-0CDB-4CE1-9845-25E9BD9C6F0A}"/>
              </a:ext>
            </a:extLst>
          </p:cNvPr>
          <p:cNvGrpSpPr/>
          <p:nvPr/>
        </p:nvGrpSpPr>
        <p:grpSpPr>
          <a:xfrm>
            <a:off x="688484" y="1519373"/>
            <a:ext cx="5521816" cy="2499720"/>
            <a:chOff x="688484" y="1519372"/>
            <a:chExt cx="5407516" cy="4814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7F169D-4CF2-4E58-971D-C4A3F235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84" y="1519372"/>
              <a:ext cx="5407516" cy="481436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5CAE4-F80B-4241-9BB1-954F25B7BB89}"/>
                </a:ext>
              </a:extLst>
            </p:cNvPr>
            <p:cNvSpPr/>
            <p:nvPr/>
          </p:nvSpPr>
          <p:spPr>
            <a:xfrm>
              <a:off x="3056709" y="2049634"/>
              <a:ext cx="653142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B1287B9-E965-41F9-B031-6E0BEBBC2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847321"/>
              </p:ext>
            </p:extLst>
          </p:nvPr>
        </p:nvGraphicFramePr>
        <p:xfrm>
          <a:off x="688484" y="4019093"/>
          <a:ext cx="5407516" cy="2529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56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2515942" y="1403081"/>
            <a:ext cx="629371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생산량은 차이 없는데 왜 가격은 내려갈까</a:t>
            </a:r>
            <a:r>
              <a:rPr kumimoji="1" lang="en-US" altLang="ko-KR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??</a:t>
            </a:r>
            <a:endParaRPr kumimoji="1" lang="ko-KR" altLang="en-US" sz="25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8C55607-68DE-47A9-92B0-F554352C2D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063077"/>
              </p:ext>
            </p:extLst>
          </p:nvPr>
        </p:nvGraphicFramePr>
        <p:xfrm>
          <a:off x="6096000" y="21928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D271A75-9CC2-4D57-9D71-721E59C9E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00"/>
          <a:stretch/>
        </p:blipFill>
        <p:spPr>
          <a:xfrm>
            <a:off x="688485" y="2442214"/>
            <a:ext cx="5407515" cy="2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886" y="2168434"/>
            <a:ext cx="6398950" cy="4586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697361"/>
          </a:xfrm>
          <a:prstGeom prst="wedgeRoundRectCallout">
            <a:avLst>
              <a:gd name="adj1" fmla="val 2826"/>
              <a:gd name="adj2" fmla="val 897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</a:t>
            </a:r>
            <a:r>
              <a:rPr kumimoji="1" lang="en-US" altLang="ko-KR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,</a:t>
            </a:r>
          </a:p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공급량 조정 등이 필요한 것으로 파악됨</a:t>
            </a:r>
            <a:endParaRPr kumimoji="1" lang="en-US" altLang="ko-KR" sz="3200">
              <a:ln w="12700" cap="flat" cmpd="sng" algn="ctr">
                <a:solidFill>
                  <a:sysClr val="windowText" lastClr="000000"/>
                </a:solidFill>
                <a:prstDash val="solid"/>
                <a:miter/>
              </a:ln>
              <a:solidFill>
                <a:sysClr val="windowText" lastClr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4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694619" y="1607000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소비패턴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유통과정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altLang="ko-K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ko-KR" altLang="en-US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 dirty="0"/>
                <a:t>시계열분석</a:t>
              </a:r>
            </a:p>
            <a:p>
              <a:pPr lvl="0">
                <a:defRPr/>
              </a:pPr>
              <a:r>
                <a:rPr lang="ko-KR" altLang="en-US" sz="1100" dirty="0"/>
                <a:t>시간의 흐름에 따른</a:t>
              </a:r>
            </a:p>
            <a:p>
              <a:pPr lvl="0">
                <a:defRPr/>
              </a:pPr>
              <a:r>
                <a:rPr lang="ko-KR" altLang="en-US" sz="1100" dirty="0"/>
                <a:t>일정한 간격마다의</a:t>
              </a:r>
            </a:p>
            <a:p>
              <a:pPr lvl="0">
                <a:defRPr/>
              </a:pPr>
              <a:r>
                <a:rPr lang="ko-KR" altLang="en-US" sz="1100" dirty="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 dirty="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2.  </a:t>
              </a:r>
              <a:r>
                <a:rPr lang="ko-KR" altLang="en-US" sz="1100" dirty="0"/>
                <a:t>회귀분석</a:t>
              </a:r>
            </a:p>
            <a:p>
              <a:pPr lvl="0">
                <a:defRPr/>
              </a:pPr>
              <a:r>
                <a:rPr lang="ko-KR" altLang="en-US" sz="1100" dirty="0"/>
                <a:t>유효변수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독립변수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</a:t>
              </a:r>
            </a:p>
            <a:p>
              <a:pPr lvl="0">
                <a:defRPr/>
              </a:pPr>
              <a:r>
                <a:rPr lang="ko-KR" altLang="en-US" sz="1100" dirty="0"/>
                <a:t>변화에 따라 결과가</a:t>
              </a:r>
            </a:p>
            <a:p>
              <a:pPr lvl="0">
                <a:defRPr/>
              </a:pPr>
              <a:r>
                <a:rPr lang="ko-KR" altLang="en-US" sz="1100" dirty="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 dirty="0"/>
                <a:t>예측하는 모형</a:t>
              </a:r>
              <a:endParaRPr lang="en-US" altLang="ko-KR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3. </a:t>
              </a:r>
              <a:r>
                <a:rPr lang="ko-KR" altLang="en-US" sz="1100" dirty="0"/>
                <a:t>랜덤 </a:t>
              </a:r>
              <a:r>
                <a:rPr lang="ko-KR" altLang="en-US" sz="1100" dirty="0" err="1"/>
                <a:t>포레스트</a:t>
              </a:r>
              <a:endParaRPr lang="ko-KR" altLang="en-US" sz="1100" dirty="0"/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 dirty="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4. </a:t>
              </a:r>
              <a:r>
                <a:rPr lang="en-US" altLang="ko-KR" sz="1100" dirty="0" err="1"/>
                <a:t>KMeans</a:t>
              </a:r>
              <a:r>
                <a:rPr lang="en-US" altLang="ko-KR" sz="1100" dirty="0"/>
                <a:t> (</a:t>
              </a:r>
              <a:r>
                <a:rPr lang="ko-KR" altLang="en-US" sz="1100" dirty="0"/>
                <a:t>군집화</a:t>
              </a:r>
              <a:r>
                <a:rPr lang="en-US" altLang="ko-KR" sz="1100" dirty="0"/>
                <a:t>)</a:t>
              </a:r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각 특성을 분석해서</a:t>
              </a:r>
            </a:p>
            <a:p>
              <a:pPr lvl="0">
                <a:defRPr/>
              </a:pPr>
              <a:r>
                <a:rPr lang="ko-KR" altLang="en-US" sz="1100" dirty="0"/>
                <a:t>군집화</a:t>
              </a:r>
              <a:endParaRPr lang="en-US" altLang="ko-KR" sz="1100" dirty="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1B13BA-E3CD-4F4F-9F31-CF7CD9AAF4EB}"/>
              </a:ext>
            </a:extLst>
          </p:cNvPr>
          <p:cNvSpPr/>
          <p:nvPr/>
        </p:nvSpPr>
        <p:spPr>
          <a:xfrm>
            <a:off x="6384295" y="2193818"/>
            <a:ext cx="2934432" cy="20636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생산량 예측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925345-4A6A-4E51-B86A-6C841123879A}"/>
              </a:ext>
            </a:extLst>
          </p:cNvPr>
          <p:cNvSpPr/>
          <p:nvPr/>
        </p:nvSpPr>
        <p:spPr>
          <a:xfrm>
            <a:off x="6409671" y="4336032"/>
            <a:ext cx="2934432" cy="21171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소비패턴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689384" y="825688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4B80BE-F5D5-420E-897E-7069E6A5B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2006163" y="1189195"/>
            <a:ext cx="4357157" cy="48553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885992" y="365663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03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PROBLEM</a:t>
              </a:r>
              <a:endParaRPr lang="ko-KR" altLang="en-US" sz="3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4688900" y="2928242"/>
            <a:ext cx="2864962" cy="1704213"/>
            <a:chOff x="391886" y="2449271"/>
            <a:chExt cx="2864962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391886" y="3507153"/>
              <a:ext cx="2864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SITUATION</a:t>
              </a:r>
              <a:endParaRPr lang="ko-KR" altLang="en-US" sz="3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8879071" y="2928242"/>
            <a:ext cx="2804931" cy="1704213"/>
            <a:chOff x="711201" y="2449271"/>
            <a:chExt cx="2804931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711201" y="3507153"/>
              <a:ext cx="2804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SOLUTION</a:t>
              </a:r>
              <a:endParaRPr lang="ko-KR" altLang="en-US" sz="3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 </a:t>
                  </a:r>
                  <a:r>
                    <a:rPr lang="en-US" altLang="ko-KR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&amp; EDA </a:t>
                  </a: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4661581" cy="132779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2461876"/>
            <a:ext cx="4590143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168902" y="1911658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1286542" y="3229045"/>
            <a:ext cx="2376725" cy="309073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5020349" y="3229045"/>
            <a:ext cx="2376725" cy="309073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754156" y="3229045"/>
            <a:ext cx="2376725" cy="309073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1286542" y="3547473"/>
            <a:ext cx="237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안녕하세요 저는 영택이 입니다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그냥 막 부려서 사용해주세요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5020348" y="3533186"/>
            <a:ext cx="237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안녕하세요 저는 영택이 입니다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그냥 막 부려서 사용해주세요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754154" y="3518896"/>
            <a:ext cx="237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안녕하세요 저는 영택이 입니다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그냥 막 부려서 사용해주세요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959352"/>
                <a:chOff x="1738087" y="305207"/>
                <a:chExt cx="5330368" cy="959352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SITUATION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분석해서 설명 넣어주세요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71BC3CC-443E-4717-A4CE-F1693C51FCCC}"/>
              </a:ext>
            </a:extLst>
          </p:cNvPr>
          <p:cNvGrpSpPr/>
          <p:nvPr/>
        </p:nvGrpSpPr>
        <p:grpSpPr>
          <a:xfrm>
            <a:off x="302060" y="2079794"/>
            <a:ext cx="6633650" cy="4342272"/>
            <a:chOff x="316574" y="1818539"/>
            <a:chExt cx="6633650" cy="434227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71FD327-37C8-40D0-B040-30973F433F43}"/>
                </a:ext>
              </a:extLst>
            </p:cNvPr>
            <p:cNvSpPr/>
            <p:nvPr/>
          </p:nvSpPr>
          <p:spPr>
            <a:xfrm>
              <a:off x="6128636" y="5070060"/>
              <a:ext cx="584651" cy="58465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E102DBE-9212-4DB0-9B3C-225304CD9A0B}"/>
                </a:ext>
              </a:extLst>
            </p:cNvPr>
            <p:cNvGrpSpPr/>
            <p:nvPr/>
          </p:nvGrpSpPr>
          <p:grpSpPr>
            <a:xfrm>
              <a:off x="1110035" y="2208889"/>
              <a:ext cx="5840189" cy="3338286"/>
              <a:chOff x="776208" y="2444846"/>
              <a:chExt cx="5840189" cy="3338286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25B26B7-FC6D-4B42-8E2D-B736DE1AFA12}"/>
                  </a:ext>
                </a:extLst>
              </p:cNvPr>
              <p:cNvGrpSpPr/>
              <p:nvPr/>
            </p:nvGrpSpPr>
            <p:grpSpPr>
              <a:xfrm>
                <a:off x="776208" y="2444846"/>
                <a:ext cx="5840189" cy="3338286"/>
                <a:chOff x="1692725" y="2540000"/>
                <a:chExt cx="5840189" cy="3338286"/>
              </a:xfrm>
            </p:grpSpPr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570ECD3A-04EA-4DE4-A419-B07A11762B90}"/>
                    </a:ext>
                  </a:extLst>
                </p:cNvPr>
                <p:cNvCxnSpPr/>
                <p:nvPr/>
              </p:nvCxnSpPr>
              <p:spPr>
                <a:xfrm flipV="1">
                  <a:off x="1692725" y="2540000"/>
                  <a:ext cx="0" cy="3338286"/>
                </a:xfrm>
                <a:prstGeom prst="straightConnector1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화살표 연결선 113">
                  <a:extLst>
                    <a:ext uri="{FF2B5EF4-FFF2-40B4-BE49-F238E27FC236}">
                      <a16:creationId xmlns:a16="http://schemas.microsoft.com/office/drawing/2014/main" id="{67A2F06A-160C-4A13-9F5E-7F79028E5741}"/>
                    </a:ext>
                  </a:extLst>
                </p:cNvPr>
                <p:cNvCxnSpPr/>
                <p:nvPr/>
              </p:nvCxnSpPr>
              <p:spPr>
                <a:xfrm>
                  <a:off x="1692725" y="5878286"/>
                  <a:ext cx="5840189" cy="0"/>
                </a:xfrm>
                <a:prstGeom prst="straightConnector1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135FF958-709A-47E2-8E4D-C99DCDEB6DED}"/>
                  </a:ext>
                </a:extLst>
              </p:cNvPr>
              <p:cNvCxnSpPr/>
              <p:nvPr/>
            </p:nvCxnSpPr>
            <p:spPr>
              <a:xfrm>
                <a:off x="893241" y="2745825"/>
                <a:ext cx="645274" cy="36122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199FB167-FAAB-41E2-BAF2-077B564914C8}"/>
                  </a:ext>
                </a:extLst>
              </p:cNvPr>
              <p:cNvCxnSpPr/>
              <p:nvPr/>
            </p:nvCxnSpPr>
            <p:spPr>
              <a:xfrm>
                <a:off x="1553029" y="3109786"/>
                <a:ext cx="711200" cy="6071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363185F-9858-4425-AE11-4B0DDAA51A76}"/>
                  </a:ext>
                </a:extLst>
              </p:cNvPr>
              <p:cNvCxnSpPr/>
              <p:nvPr/>
            </p:nvCxnSpPr>
            <p:spPr>
              <a:xfrm>
                <a:off x="2260450" y="3698767"/>
                <a:ext cx="744009" cy="145832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23CEB63B-647E-4EA6-85F4-E55D91815A49}"/>
                  </a:ext>
                </a:extLst>
              </p:cNvPr>
              <p:cNvCxnSpPr/>
              <p:nvPr/>
            </p:nvCxnSpPr>
            <p:spPr>
              <a:xfrm>
                <a:off x="3013523" y="3844599"/>
                <a:ext cx="734945" cy="1007997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684C8792-E7F0-4ED3-B544-EA80BDD256B0}"/>
                  </a:ext>
                </a:extLst>
              </p:cNvPr>
              <p:cNvCxnSpPr/>
              <p:nvPr/>
            </p:nvCxnSpPr>
            <p:spPr>
              <a:xfrm>
                <a:off x="3757532" y="4877996"/>
                <a:ext cx="722306" cy="35841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28A52C5-C562-48CE-9D49-4F9A7219E3C4}"/>
                  </a:ext>
                </a:extLst>
              </p:cNvPr>
              <p:cNvCxnSpPr/>
              <p:nvPr/>
            </p:nvCxnSpPr>
            <p:spPr>
              <a:xfrm flipV="1">
                <a:off x="4479838" y="4459614"/>
                <a:ext cx="643705" cy="7768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B3A9FA5-9D57-4E11-96D3-7E56E61EDE8A}"/>
                  </a:ext>
                </a:extLst>
              </p:cNvPr>
              <p:cNvCxnSpPr/>
              <p:nvPr/>
            </p:nvCxnSpPr>
            <p:spPr>
              <a:xfrm flipH="1" flipV="1">
                <a:off x="5123543" y="4459614"/>
                <a:ext cx="1030513" cy="117499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1/2 액자 91">
              <a:extLst>
                <a:ext uri="{FF2B5EF4-FFF2-40B4-BE49-F238E27FC236}">
                  <a16:creationId xmlns:a16="http://schemas.microsoft.com/office/drawing/2014/main" id="{06B2CA61-C7FD-43CC-88DC-8F7EAFBF2D29}"/>
                </a:ext>
              </a:extLst>
            </p:cNvPr>
            <p:cNvSpPr/>
            <p:nvPr/>
          </p:nvSpPr>
          <p:spPr>
            <a:xfrm rot="11030202">
              <a:off x="6252092" y="5186406"/>
              <a:ext cx="262192" cy="210637"/>
            </a:xfrm>
            <a:prstGeom prst="halfFrame">
              <a:avLst>
                <a:gd name="adj1" fmla="val 9091"/>
                <a:gd name="adj2" fmla="val 1212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2259510-EBF8-478A-A0BC-C0054F4EEB40}"/>
                </a:ext>
              </a:extLst>
            </p:cNvPr>
            <p:cNvSpPr txBox="1"/>
            <p:nvPr/>
          </p:nvSpPr>
          <p:spPr>
            <a:xfrm>
              <a:off x="6151760" y="5760701"/>
              <a:ext cx="746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28</a:t>
              </a:r>
              <a:r>
                <a:rPr lang="ko-KR" altLang="en-US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2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DDD45DE-E9CD-437B-BAE7-493AF2A5A462}"/>
                </a:ext>
              </a:extLst>
            </p:cNvPr>
            <p:cNvSpPr txBox="1"/>
            <p:nvPr/>
          </p:nvSpPr>
          <p:spPr>
            <a:xfrm>
              <a:off x="812925" y="5760701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24</a:t>
              </a:r>
              <a:r>
                <a:rPr lang="ko-KR" altLang="en-US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2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A6D3761-9031-4D48-8B21-ABAFAAF5641A}"/>
                </a:ext>
              </a:extLst>
            </p:cNvPr>
            <p:cNvSpPr txBox="1"/>
            <p:nvPr/>
          </p:nvSpPr>
          <p:spPr>
            <a:xfrm>
              <a:off x="5120648" y="5760701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27</a:t>
              </a:r>
              <a:r>
                <a:rPr lang="ko-KR" altLang="en-US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2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F9A50D-C964-458B-AAB6-998890C3A947}"/>
                </a:ext>
              </a:extLst>
            </p:cNvPr>
            <p:cNvSpPr txBox="1"/>
            <p:nvPr/>
          </p:nvSpPr>
          <p:spPr>
            <a:xfrm>
              <a:off x="3758364" y="5760701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26</a:t>
              </a:r>
              <a:r>
                <a:rPr lang="ko-KR" altLang="en-US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2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FC988C7-2E95-4F4F-936C-C7D1B2F06E79}"/>
                </a:ext>
              </a:extLst>
            </p:cNvPr>
            <p:cNvSpPr txBox="1"/>
            <p:nvPr/>
          </p:nvSpPr>
          <p:spPr>
            <a:xfrm>
              <a:off x="2267246" y="5760701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25</a:t>
              </a:r>
              <a:r>
                <a:rPr lang="ko-KR" altLang="en-US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</a:t>
              </a:r>
              <a:endParaRPr lang="en-US" altLang="ko-KR" sz="200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D572D5-0D4C-4121-A0EF-0DED36C3A004}"/>
                </a:ext>
              </a:extLst>
            </p:cNvPr>
            <p:cNvSpPr txBox="1"/>
            <p:nvPr/>
          </p:nvSpPr>
          <p:spPr>
            <a:xfrm>
              <a:off x="316574" y="2370766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AFF87EB-93FF-4ABA-A84B-2D48E9426AB9}"/>
                </a:ext>
              </a:extLst>
            </p:cNvPr>
            <p:cNvSpPr txBox="1"/>
            <p:nvPr/>
          </p:nvSpPr>
          <p:spPr>
            <a:xfrm>
              <a:off x="316574" y="3710311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300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92DF59A-2A7E-4A64-9560-02EE54859D5C}"/>
                </a:ext>
              </a:extLst>
            </p:cNvPr>
            <p:cNvSpPr txBox="1"/>
            <p:nvPr/>
          </p:nvSpPr>
          <p:spPr>
            <a:xfrm>
              <a:off x="566183" y="1818539"/>
              <a:ext cx="1581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16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단위</a:t>
              </a:r>
              <a:r>
                <a:rPr lang="en-US" altLang="ko-KR" sz="16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</a:t>
              </a:r>
              <a:r>
                <a:rPr lang="ko-KR" altLang="en-US" sz="16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천원</a:t>
              </a:r>
              <a:r>
                <a:rPr lang="en-US" altLang="ko-KR" sz="16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3902130-D27E-4579-9826-DDEE79659AAA}"/>
                </a:ext>
              </a:extLst>
            </p:cNvPr>
            <p:cNvSpPr txBox="1"/>
            <p:nvPr/>
          </p:nvSpPr>
          <p:spPr>
            <a:xfrm>
              <a:off x="316574" y="3040675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7ACEEDE-DA76-4F19-917D-19D3094F28FB}"/>
                </a:ext>
              </a:extLst>
            </p:cNvPr>
            <p:cNvSpPr txBox="1"/>
            <p:nvPr/>
          </p:nvSpPr>
          <p:spPr>
            <a:xfrm>
              <a:off x="316574" y="4411045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52D11F-DBE1-4E8F-81DA-D005F5984564}"/>
                </a:ext>
              </a:extLst>
            </p:cNvPr>
            <p:cNvSpPr txBox="1"/>
            <p:nvPr/>
          </p:nvSpPr>
          <p:spPr>
            <a:xfrm>
              <a:off x="316574" y="5076986"/>
              <a:ext cx="8519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100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6092867" y="3059807"/>
            <a:ext cx="827314" cy="1251642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C8EA3A0-C114-4977-B614-B9FBA29DB2D7}"/>
              </a:ext>
            </a:extLst>
          </p:cNvPr>
          <p:cNvGrpSpPr/>
          <p:nvPr/>
        </p:nvGrpSpPr>
        <p:grpSpPr>
          <a:xfrm>
            <a:off x="8241799" y="2079794"/>
            <a:ext cx="2376725" cy="614678"/>
            <a:chOff x="7362361" y="1673663"/>
            <a:chExt cx="2376725" cy="61467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E04F8AF-D0DF-4747-8411-777F61742426}"/>
                </a:ext>
              </a:extLst>
            </p:cNvPr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D702F-700F-4F78-B685-06814DA9D756}"/>
                </a:ext>
              </a:extLst>
            </p:cNvPr>
            <p:cNvSpPr txBox="1"/>
            <p:nvPr/>
          </p:nvSpPr>
          <p:spPr>
            <a:xfrm>
              <a:off x="7473637" y="1673663"/>
              <a:ext cx="2265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감귤의 생산</a:t>
              </a:r>
              <a:endParaRPr lang="en-US" altLang="ko-KR" sz="24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26C4C08-2825-4139-B783-493B0562B41F}"/>
              </a:ext>
            </a:extLst>
          </p:cNvPr>
          <p:cNvSpPr txBox="1"/>
          <p:nvPr/>
        </p:nvSpPr>
        <p:spPr>
          <a:xfrm>
            <a:off x="7358247" y="2951736"/>
            <a:ext cx="423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감귤의 분석 내용을 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넣어주세요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DC989F2-8008-44FD-A995-46D9B4B3F9FC}"/>
              </a:ext>
            </a:extLst>
          </p:cNvPr>
          <p:cNvGrpSpPr/>
          <p:nvPr/>
        </p:nvGrpSpPr>
        <p:grpSpPr>
          <a:xfrm>
            <a:off x="8297436" y="4854729"/>
            <a:ext cx="2376725" cy="600165"/>
            <a:chOff x="7362361" y="1688176"/>
            <a:chExt cx="2376725" cy="600165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7C62EED-AF03-4652-B6DD-CA612CAF2670}"/>
                </a:ext>
              </a:extLst>
            </p:cNvPr>
            <p:cNvSpPr/>
            <p:nvPr/>
          </p:nvSpPr>
          <p:spPr>
            <a:xfrm>
              <a:off x="7362361" y="168817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4C15452-2C30-41CC-AC28-57E570240C7D}"/>
                </a:ext>
              </a:extLst>
            </p:cNvPr>
            <p:cNvSpPr txBox="1"/>
            <p:nvPr/>
          </p:nvSpPr>
          <p:spPr>
            <a:xfrm>
              <a:off x="7430095" y="1717205"/>
              <a:ext cx="2265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예측결과</a:t>
              </a:r>
              <a:endParaRPr lang="en-US" altLang="ko-KR" sz="20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857822" y="3305266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감귤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731830"/>
            <a:ext cx="628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 하면 생각나는 대표 과일   </a:t>
            </a:r>
            <a:r>
              <a:rPr kumimoji="1" lang="ko-KR" altLang="en-US" sz="32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감귤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B388EB-034C-472F-81AE-F3592F43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7607043" y="547167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6168531" y="2597716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7" y="1442711"/>
            <a:ext cx="63719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endParaRPr lang="en-US" altLang="ko-KR" dirty="0"/>
          </a:p>
          <a:p>
            <a:pPr lvl="0" algn="ctr">
              <a:defRPr/>
            </a:pPr>
            <a:r>
              <a:rPr lang="ko-KR" altLang="en-US" dirty="0"/>
              <a:t>전국 감귤생산량 중</a:t>
            </a:r>
            <a:r>
              <a:rPr lang="en-US" altLang="ko-KR" dirty="0"/>
              <a:t> </a:t>
            </a: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8121E-DF7E-4CEE-AE92-65F4D1591346}"/>
              </a:ext>
            </a:extLst>
          </p:cNvPr>
          <p:cNvGrpSpPr/>
          <p:nvPr/>
        </p:nvGrpSpPr>
        <p:grpSpPr>
          <a:xfrm>
            <a:off x="865066" y="3235934"/>
            <a:ext cx="5295900" cy="3383307"/>
            <a:chOff x="1477525" y="3235934"/>
            <a:chExt cx="5295900" cy="3383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D3D7A2-C3BD-4891-AC85-182E7633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48"/>
            <a:stretch/>
          </p:blipFill>
          <p:spPr>
            <a:xfrm>
              <a:off x="1477525" y="3235934"/>
              <a:ext cx="5295900" cy="33833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B3191C-FC9B-467E-ABA9-2D753B83ADCE}"/>
                </a:ext>
              </a:extLst>
            </p:cNvPr>
            <p:cNvSpPr/>
            <p:nvPr/>
          </p:nvSpPr>
          <p:spPr>
            <a:xfrm>
              <a:off x="2689165" y="4598126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C074FE-D0EF-4CF2-A842-C1FBA444F369}"/>
                </a:ext>
              </a:extLst>
            </p:cNvPr>
            <p:cNvSpPr/>
            <p:nvPr/>
          </p:nvSpPr>
          <p:spPr>
            <a:xfrm>
              <a:off x="2689164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F37B77-D3E1-4CAE-91FB-DDE076CE304C}"/>
                </a:ext>
              </a:extLst>
            </p:cNvPr>
            <p:cNvSpPr/>
            <p:nvPr/>
          </p:nvSpPr>
          <p:spPr>
            <a:xfrm>
              <a:off x="2689163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1742BC-C6F6-4984-9E15-99CAA150B63D}"/>
                </a:ext>
              </a:extLst>
            </p:cNvPr>
            <p:cNvSpPr/>
            <p:nvPr/>
          </p:nvSpPr>
          <p:spPr>
            <a:xfrm>
              <a:off x="4604808" y="4580708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5F70F0-689A-4471-9590-A4DACD521A29}"/>
                </a:ext>
              </a:extLst>
            </p:cNvPr>
            <p:cNvSpPr/>
            <p:nvPr/>
          </p:nvSpPr>
          <p:spPr>
            <a:xfrm>
              <a:off x="4604808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E99256-4FF7-423F-A6DF-D429216F1DD1}"/>
                </a:ext>
              </a:extLst>
            </p:cNvPr>
            <p:cNvSpPr/>
            <p:nvPr/>
          </p:nvSpPr>
          <p:spPr>
            <a:xfrm>
              <a:off x="4604808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513</Words>
  <Application>Microsoft Office PowerPoint</Application>
  <PresentationFormat>와이드스크린</PresentationFormat>
  <Paragraphs>174</Paragraphs>
  <Slides>20</Slides>
  <Notes>8</Notes>
  <HiddenSlides>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1훈점보맘보 B</vt:lpstr>
      <vt:lpstr>Giddyup Std</vt:lpstr>
      <vt:lpstr>HY견고딕</vt:lpstr>
      <vt:lpstr>Nanum Gothic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ICT01_14</cp:lastModifiedBy>
  <cp:revision>111</cp:revision>
  <dcterms:created xsi:type="dcterms:W3CDTF">2016-11-29T09:26:18Z</dcterms:created>
  <dcterms:modified xsi:type="dcterms:W3CDTF">2020-01-21T05:48:22Z</dcterms:modified>
  <cp:version>1000.0000.01</cp:version>
</cp:coreProperties>
</file>